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9" r:id="rId1"/>
    <p:sldMasterId id="2147483825" r:id="rId2"/>
  </p:sldMasterIdLst>
  <p:notesMasterIdLst>
    <p:notesMasterId r:id="rId16"/>
  </p:notesMasterIdLst>
  <p:handoutMasterIdLst>
    <p:handoutMasterId r:id="rId17"/>
  </p:handoutMasterIdLst>
  <p:sldIdLst>
    <p:sldId id="437" r:id="rId3"/>
    <p:sldId id="535" r:id="rId4"/>
    <p:sldId id="467" r:id="rId5"/>
    <p:sldId id="466" r:id="rId6"/>
    <p:sldId id="473" r:id="rId7"/>
    <p:sldId id="525" r:id="rId8"/>
    <p:sldId id="533" r:id="rId9"/>
    <p:sldId id="527" r:id="rId10"/>
    <p:sldId id="468" r:id="rId11"/>
    <p:sldId id="441" r:id="rId12"/>
    <p:sldId id="472" r:id="rId13"/>
    <p:sldId id="532" r:id="rId14"/>
    <p:sldId id="53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0000"/>
    <a:srgbClr val="99CCFF"/>
    <a:srgbClr val="66CCFF"/>
    <a:srgbClr val="EAEAEA"/>
    <a:srgbClr val="FFCC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5" autoAdjust="0"/>
    <p:restoredTop sz="94660"/>
  </p:normalViewPr>
  <p:slideViewPr>
    <p:cSldViewPr>
      <p:cViewPr varScale="1">
        <p:scale>
          <a:sx n="111" d="100"/>
          <a:sy n="111" d="100"/>
        </p:scale>
        <p:origin x="-328" y="-104"/>
      </p:cViewPr>
      <p:guideLst>
        <p:guide orient="horz" pos="1344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15BC-8112-4485-8656-54EC6D222024}" type="datetimeFigureOut">
              <a:rPr lang="en-US" smtClean="0"/>
              <a:pPr/>
              <a:t>29/11/16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260E7-0209-4F66-BE5A-CF3503428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607237-84E9-4790-ABA5-66C214A55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352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688F6-D201-489D-AA30-2778921EF3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7391400" y="6096000"/>
            <a:ext cx="1752600" cy="8382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9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16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2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B23C-23C1-424A-87BD-46940C3F8E00}" type="datetime1">
              <a:rPr lang="en-US"/>
              <a:pPr>
                <a:defRPr/>
              </a:pPr>
              <a:t>29/11/16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7526-F210-4AEB-AD38-8CA24A36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391400" y="6248400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3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1413" y="875072"/>
            <a:ext cx="8596280" cy="45719"/>
          </a:xfrm>
          <a:prstGeom prst="rect">
            <a:avLst/>
          </a:prstGeom>
          <a:solidFill>
            <a:srgbClr val="FF55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35713" y="1027473"/>
            <a:ext cx="8596280" cy="45719"/>
          </a:xfrm>
          <a:prstGeom prst="rect">
            <a:avLst/>
          </a:prstGeom>
          <a:solidFill>
            <a:srgbClr val="0B2E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3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1413" y="875072"/>
            <a:ext cx="8596280" cy="45719"/>
          </a:xfrm>
          <a:prstGeom prst="rect">
            <a:avLst/>
          </a:prstGeom>
          <a:solidFill>
            <a:srgbClr val="FF55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35713" y="1027473"/>
            <a:ext cx="8596280" cy="45719"/>
          </a:xfrm>
          <a:prstGeom prst="rect">
            <a:avLst/>
          </a:prstGeom>
          <a:solidFill>
            <a:srgbClr val="0B2E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2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ChangeArrowheads="1"/>
          </p:cNvSpPr>
          <p:nvPr/>
        </p:nvSpPr>
        <p:spPr bwMode="auto">
          <a:xfrm>
            <a:off x="76200" y="111919"/>
            <a:ext cx="88900" cy="6288882"/>
          </a:xfrm>
          <a:prstGeom prst="rect">
            <a:avLst/>
          </a:prstGeom>
          <a:solidFill>
            <a:srgbClr val="3333F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819" name="Rectangle 1027"/>
          <p:cNvSpPr>
            <a:spLocks noChangeArrowheads="1"/>
          </p:cNvSpPr>
          <p:nvPr/>
        </p:nvSpPr>
        <p:spPr bwMode="auto">
          <a:xfrm>
            <a:off x="215503" y="453500"/>
            <a:ext cx="83344" cy="6259244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FF66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16388" name="Picture 10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0500" y="6465888"/>
            <a:ext cx="127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696200" y="6400800"/>
            <a:ext cx="1447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" name="Picture 5" descr="UF-Signature-Themelin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3326" y="6419850"/>
            <a:ext cx="1543050" cy="4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8" r:id="rId3"/>
    <p:sldLayoutId id="2147483769" r:id="rId4"/>
    <p:sldLayoutId id="2147483823" r:id="rId5"/>
    <p:sldLayoutId id="2147483824" r:id="rId6"/>
    <p:sldLayoutId id="214748382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F-Signature-Themelin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53326" y="6419850"/>
            <a:ext cx="1543050" cy="4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7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9" r:id="rId3"/>
    <p:sldLayoutId id="214748383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tiff"/><Relationship Id="rId6" Type="http://schemas.openxmlformats.org/officeDocument/2006/relationships/image" Target="../media/image49.png"/><Relationship Id="rId7" Type="http://schemas.openxmlformats.org/officeDocument/2006/relationships/image" Target="../media/image50.jpeg"/><Relationship Id="rId8" Type="http://schemas.openxmlformats.org/officeDocument/2006/relationships/image" Target="../media/image51.tiff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emf"/><Relationship Id="rId5" Type="http://schemas.openxmlformats.org/officeDocument/2006/relationships/image" Target="../media/image65.jp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9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3" Type="http://schemas.openxmlformats.org/officeDocument/2006/relationships/image" Target="../media/image44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Organometallic Precursors for the Deposition of Inorganic Materials</a:t>
            </a:r>
          </a:p>
        </p:txBody>
      </p:sp>
      <p:sp>
        <p:nvSpPr>
          <p:cNvPr id="3" name="Rectangle 3075"/>
          <p:cNvSpPr>
            <a:spLocks noChangeArrowheads="1"/>
          </p:cNvSpPr>
          <p:nvPr/>
        </p:nvSpPr>
        <p:spPr bwMode="auto">
          <a:xfrm>
            <a:off x="2133600" y="3581400"/>
            <a:ext cx="48625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McElwee-White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Chemistry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Florida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439" y="152400"/>
            <a:ext cx="8229600" cy="563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of CVD Precursors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GA weight 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824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038600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thermogravimetric analysis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Guanidinato Bonding Sc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029200"/>
            <a:ext cx="914400" cy="11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3136" y="1341681"/>
            <a:ext cx="3020215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524" y="1278523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mass spectrometry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P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4761" y="2006978"/>
            <a:ext cx="533400" cy="811953"/>
          </a:xfrm>
          <a:prstGeom prst="rect">
            <a:avLst/>
          </a:prstGeom>
        </p:spPr>
      </p:pic>
      <p:pic>
        <p:nvPicPr>
          <p:cNvPr id="6" name="Picture 13" descr="NMR kinet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987" y="1617077"/>
            <a:ext cx="2590800" cy="21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2237" y="1278523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NMR kinetics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P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5573" y="2063750"/>
            <a:ext cx="533400" cy="811953"/>
          </a:xfrm>
          <a:prstGeom prst="rect">
            <a:avLst/>
          </a:prstGeom>
        </p:spPr>
      </p:pic>
      <p:pic>
        <p:nvPicPr>
          <p:cNvPr id="13" name="Picture 12" descr="Untitle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8483" y="1672456"/>
            <a:ext cx="164791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i-Me hydrazido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1487" y="2063750"/>
            <a:ext cx="673821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43351" y="1278523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X-ray crystallography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57800" y="40386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DFT calculations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3"/>
          <p:cNvSpPr>
            <a:spLocks noChangeAspect="1" noChangeArrowheads="1"/>
          </p:cNvSpPr>
          <p:nvPr/>
        </p:nvSpPr>
        <p:spPr bwMode="auto">
          <a:xfrm>
            <a:off x="0" y="0"/>
            <a:ext cx="51054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4290874" y="4545298"/>
            <a:ext cx="5103813" cy="4129088"/>
            <a:chOff x="2160" y="2544"/>
            <a:chExt cx="8038" cy="6502"/>
          </a:xfrm>
        </p:grpSpPr>
        <p:pic>
          <p:nvPicPr>
            <p:cNvPr id="350251" name="Picture 43" descr="Fig5_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6" t="23004" r="47118" b="17096"/>
            <a:stretch>
              <a:fillRect/>
            </a:stretch>
          </p:blipFill>
          <p:spPr bwMode="auto">
            <a:xfrm>
              <a:off x="7949" y="4907"/>
              <a:ext cx="1468" cy="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50" name="Picture 42" descr="Fig5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4" t="18159" r="42047" b="20641"/>
            <a:stretch>
              <a:fillRect/>
            </a:stretch>
          </p:blipFill>
          <p:spPr bwMode="auto">
            <a:xfrm>
              <a:off x="5175" y="2544"/>
              <a:ext cx="1696" cy="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49" name="Picture 41" descr="Fig2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8" t="23204" r="46875" b="20642"/>
            <a:stretch>
              <a:fillRect/>
            </a:stretch>
          </p:blipFill>
          <p:spPr bwMode="auto">
            <a:xfrm>
              <a:off x="2715" y="2555"/>
              <a:ext cx="1395" cy="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2160" y="4346"/>
              <a:ext cx="589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1a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2160" y="6199"/>
              <a:ext cx="1089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2a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2160" y="8400"/>
              <a:ext cx="1089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3a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37"/>
            <p:cNvSpPr txBox="1">
              <a:spLocks noChangeArrowheads="1"/>
            </p:cNvSpPr>
            <p:nvPr/>
          </p:nvSpPr>
          <p:spPr bwMode="auto">
            <a:xfrm>
              <a:off x="4290" y="3174"/>
              <a:ext cx="757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+ H</a:t>
              </a:r>
              <a:r>
                <a:rPr kumimoji="0" lang="en-US" altLang="ko-KR" sz="10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2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4292" y="7449"/>
              <a:ext cx="832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+ H</a:t>
              </a:r>
              <a:r>
                <a:rPr kumimoji="0" lang="en-US" altLang="ko-KR" sz="10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2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6977" y="3167"/>
              <a:ext cx="96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- HCl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6972" y="7420"/>
              <a:ext cx="982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- HCl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33"/>
            <p:cNvSpPr txBox="1">
              <a:spLocks noChangeArrowheads="1"/>
            </p:cNvSpPr>
            <p:nvPr/>
          </p:nvSpPr>
          <p:spPr bwMode="auto">
            <a:xfrm>
              <a:off x="4045" y="3730"/>
              <a:ext cx="1247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36.1</a:t>
              </a:r>
              <a:endParaRPr kumimoji="0" lang="en-US" altLang="ko-K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kcal/</a:t>
              </a:r>
              <a:r>
                <a:rPr kumimoji="0" lang="en-US" altLang="ko-KR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mol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4288" y="8017"/>
              <a:ext cx="92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36.3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6997" y="3729"/>
              <a:ext cx="110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-23.4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>
              <a:off x="6987" y="8002"/>
              <a:ext cx="110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-23.3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4265" y="3632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7041" y="3632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4266" y="7924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7040" y="7924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230" y="5356"/>
              <a:ext cx="75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+ H</a:t>
              </a:r>
              <a:r>
                <a:rPr kumimoji="0" lang="en-US" altLang="ko-KR" sz="10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2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6962" y="5363"/>
              <a:ext cx="96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- HCl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4105" y="5951"/>
              <a:ext cx="1107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37.1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6997" y="5946"/>
              <a:ext cx="95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-23.8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4265" y="5839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7040" y="5839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5873" y="4272"/>
              <a:ext cx="654" cy="8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 flipV="1">
              <a:off x="6298" y="4356"/>
              <a:ext cx="231" cy="24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H="1" flipV="1">
              <a:off x="5885" y="4281"/>
              <a:ext cx="179" cy="37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071" y="4608"/>
              <a:ext cx="204" cy="5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AutoShape 15"/>
            <p:cNvSpPr>
              <a:spLocks noChangeArrowheads="1"/>
            </p:cNvSpPr>
            <p:nvPr/>
          </p:nvSpPr>
          <p:spPr bwMode="auto">
            <a:xfrm>
              <a:off x="7918" y="4883"/>
              <a:ext cx="1500" cy="195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Text Box 14"/>
            <p:cNvSpPr txBox="1">
              <a:spLocks noChangeArrowheads="1"/>
            </p:cNvSpPr>
            <p:nvPr/>
          </p:nvSpPr>
          <p:spPr bwMode="auto">
            <a:xfrm>
              <a:off x="9381" y="6335"/>
              <a:ext cx="817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MI-1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0221" name="Picture 13" descr="Fig5_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9" t="21922" r="47032" b="19682"/>
            <a:stretch>
              <a:fillRect/>
            </a:stretch>
          </p:blipFill>
          <p:spPr bwMode="auto">
            <a:xfrm>
              <a:off x="7973" y="2581"/>
              <a:ext cx="1421" cy="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20" name="Picture 12" descr="Fig2_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6" t="23195" r="46715" b="17659"/>
            <a:stretch>
              <a:fillRect/>
            </a:stretch>
          </p:blipFill>
          <p:spPr bwMode="auto">
            <a:xfrm>
              <a:off x="2780" y="4862"/>
              <a:ext cx="1266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19" name="Picture 11" descr="Fig2_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47" t="23776" r="26448" b="20711"/>
            <a:stretch>
              <a:fillRect/>
            </a:stretch>
          </p:blipFill>
          <p:spPr bwMode="auto">
            <a:xfrm>
              <a:off x="2753" y="6842"/>
              <a:ext cx="1318" cy="2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18" name="Picture 10" descr="Fig5_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1" t="28806" r="22766" b="9973"/>
            <a:stretch>
              <a:fillRect/>
            </a:stretch>
          </p:blipFill>
          <p:spPr bwMode="auto">
            <a:xfrm>
              <a:off x="5145" y="4918"/>
              <a:ext cx="1656" cy="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17" name="Picture 9" descr="Fig5_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8" t="17210" r="34996" b="29774"/>
            <a:stretch>
              <a:fillRect/>
            </a:stretch>
          </p:blipFill>
          <p:spPr bwMode="auto">
            <a:xfrm>
              <a:off x="5235" y="7003"/>
              <a:ext cx="1625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216" name="Picture 8" descr="Fig5_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1" t="22690" r="23724" b="18158"/>
            <a:stretch>
              <a:fillRect/>
            </a:stretch>
          </p:blipFill>
          <p:spPr bwMode="auto">
            <a:xfrm>
              <a:off x="8029" y="6856"/>
              <a:ext cx="1308" cy="2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971" y="4490"/>
              <a:ext cx="817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TS-1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4971" y="6470"/>
              <a:ext cx="817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TS-2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4971" y="8585"/>
              <a:ext cx="817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Gulim"/>
                  <a:cs typeface="Times New Roman" pitchFamily="18" charset="0"/>
                </a:rPr>
                <a:t>TS-3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 bwMode="auto">
          <a:xfrm>
            <a:off x="4290874" y="5971618"/>
            <a:ext cx="5767526" cy="20493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600200"/>
            <a:ext cx="8153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Photoassisted CVD 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metallization on organic electronics</a:t>
            </a:r>
            <a:b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064803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work with Amy Walker (UT Dallas)</a:t>
            </a:r>
          </a:p>
        </p:txBody>
      </p:sp>
    </p:spTree>
    <p:extLst>
      <p:ext uri="{BB962C8B-B14F-4D97-AF65-F5344CB8AC3E}">
        <p14:creationId xmlns:p14="http://schemas.microsoft.com/office/powerpoint/2010/main" val="154118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 Development:  </a:t>
            </a:r>
            <a:r>
              <a:rPr lang="en-US" sz="3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CpRu</a:t>
            </a:r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r>
              <a:rPr lang="en-US" sz="3200" b="1" baseline="-25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0010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precursor characteristics for deposition on patterned SAMs: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quantum yields for ligand loss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ligands to react with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  <a:p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Sublimes at 50 °C at 1 </a:t>
            </a:r>
            <a:r>
              <a:rPr lang="en-US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US" sz="20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0.4 for 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CO</a:t>
            </a:r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 could react with –COOH or –OH terminated SAMs</a:t>
            </a:r>
          </a:p>
          <a:p>
            <a:pPr marL="3657600" lvl="8" indent="0">
              <a:buNone/>
            </a:pP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93400"/>
              </p:ext>
            </p:extLst>
          </p:nvPr>
        </p:nvGraphicFramePr>
        <p:xfrm>
          <a:off x="1143000" y="4114800"/>
          <a:ext cx="188277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3" name="CS ChemDraw Drawing" r:id="rId4" imgW="831730" imgH="627288" progId="ChemDraw.Document.6.0">
                  <p:embed/>
                </p:oleObj>
              </mc:Choice>
              <mc:Fallback>
                <p:oleObj name="CS ChemDraw Drawing" r:id="rId4" imgW="831730" imgH="6272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1882775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172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Johnson,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Arevalo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Rodriguez,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Brewer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Brannaka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Shi,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Yang,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Salazar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McElwee-White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Walker, 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J. Chem. Phys.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under revision.</a:t>
            </a:r>
          </a:p>
        </p:txBody>
      </p:sp>
    </p:spTree>
    <p:extLst>
      <p:ext uri="{BB962C8B-B14F-4D97-AF65-F5344CB8AC3E}">
        <p14:creationId xmlns:p14="http://schemas.microsoft.com/office/powerpoint/2010/main" val="240455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741863" algn="l"/>
              </a:tabLst>
            </a:pPr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Research Group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0"/>
          <a:stretch/>
        </p:blipFill>
        <p:spPr>
          <a:xfrm>
            <a:off x="457200" y="1295400"/>
            <a:ext cx="4876800" cy="3302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2133600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PhD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undergraduates</a:t>
            </a:r>
            <a:endParaRPr lang="en-US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nsf4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7" y="532807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67" y="5632962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64803"/>
            <a:ext cx="914400" cy="698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50" y="5658263"/>
            <a:ext cx="898665" cy="311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82" y="5511393"/>
            <a:ext cx="1295400" cy="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http://www.hdwppr.com/wp-content/uploads/2014/02/us-map-wallpaper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6610"/>
            <a:ext cx="5947098" cy="37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323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are…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852" name="Picture 4" descr="http://www.lib.utexas.edu/maps/us_2001/florida_ref_200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3691"/>
            <a:ext cx="4495800" cy="37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400800" y="1984375"/>
            <a:ext cx="685800" cy="13716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553201" y="116981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Florida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978916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1775" algn="l"/>
              </a:tabLst>
            </a:pPr>
            <a:r>
              <a:rPr lang="en-US" sz="1600" dirty="0" smtClean="0"/>
              <a:t>(Site for student     	</a:t>
            </a:r>
            <a:r>
              <a:rPr lang="en-US" sz="1600" dirty="0" err="1" smtClean="0"/>
              <a:t>secondments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781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Do?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132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organometallic chemists.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synthesize new complexes, elucidate reaction mechanisms, perform electronic structure calculations, determine structure-reactivity relationships, etc.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design precursors for deposition of materials….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….tailored for </a:t>
            </a:r>
            <a:r>
              <a:rPr lang="en-US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different techniques</a:t>
            </a:r>
            <a:endParaRPr lang="en-US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interdisciplinary work with lots of collaborators in chemistry, chemical engineering, materials science, electrical engineering, etc.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28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US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3738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synthesis of precursors for: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EBID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nanostructures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of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itride films as diffusion barriers for integrated circuits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of metal oxide films as hole injection layers for OLEDs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Photoassisted CVD for metallization on thermally sensitive organic electronics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mediated deposition of nanostructures</a:t>
            </a:r>
          </a:p>
          <a:p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6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905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EBID of </a:t>
            </a: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nanostructures</a:t>
            </a:r>
            <a: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733800"/>
            <a:ext cx="7443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work with Howard Fairbrother (Johns Hopkins Chemistry)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</a:t>
            </a:r>
            <a:r>
              <a:rPr lang="en-US" sz="1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Oddur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Ingólfsson (University of Iceland)</a:t>
            </a:r>
          </a:p>
          <a:p>
            <a:r>
              <a:rPr lang="en-US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and Ivo </a:t>
            </a:r>
            <a:r>
              <a:rPr lang="en-US" sz="1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Utke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(EMPA)</a:t>
            </a:r>
            <a:endParaRPr lang="en-US"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2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59533"/>
              </p:ext>
            </p:extLst>
          </p:nvPr>
        </p:nvGraphicFramePr>
        <p:xfrm>
          <a:off x="1289421" y="1752600"/>
          <a:ext cx="6691788" cy="9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3" name="CS ChemDraw Drawing" r:id="rId3" imgW="2735366" imgH="388260" progId="ChemDraw.Document.6.0">
                  <p:embed/>
                </p:oleObj>
              </mc:Choice>
              <mc:Fallback>
                <p:oleObj name="CS ChemDraw Drawing" r:id="rId3" imgW="2735366" imgH="388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421" y="1752600"/>
                        <a:ext cx="6691788" cy="9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7200" y="2895599"/>
            <a:ext cx="4548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Belli Dell’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Amico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et 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J. Chem. Soc., Dalton Trans.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1996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, 4317.</a:t>
            </a:r>
            <a:endParaRPr lang="en-US" sz="12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510" y="4546192"/>
            <a:ext cx="4332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White/light yellow needles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Extreme sensitivity to moisture 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Stable under CO in the freezer for months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Sublimes under vacuum</a:t>
            </a:r>
            <a:endParaRPr lang="en-US" sz="20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125" y="5736969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IR: </a:t>
            </a:r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CO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 2127, 2171 cm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-1</a:t>
            </a:r>
          </a:p>
          <a:p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NMR: </a:t>
            </a:r>
            <a:r>
              <a:rPr lang="en-US" sz="20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151.84 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89757"/>
              </p:ext>
            </p:extLst>
          </p:nvPr>
        </p:nvGraphicFramePr>
        <p:xfrm>
          <a:off x="1798638" y="4738688"/>
          <a:ext cx="10810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4" name="CS ChemDraw Drawing" r:id="rId5" imgW="1015970" imgH="756810" progId="ChemDraw.Document.6.0">
                  <p:embed/>
                </p:oleObj>
              </mc:Choice>
              <mc:Fallback>
                <p:oleObj name="CS ChemDraw Drawing" r:id="rId5" imgW="1015970" imgH="756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8638" y="4738688"/>
                        <a:ext cx="108108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 Development:  </a:t>
            </a:r>
            <a:r>
              <a:rPr lang="en-US" sz="3200" b="1" i="1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en-US" sz="3200" b="1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-Pt(CO)</a:t>
            </a:r>
            <a:r>
              <a:rPr lang="en-US" sz="3200" b="1" baseline="-25000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200" b="1" baseline="-25000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F13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2192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/>
              </a:rPr>
              <a:t>Synthesis</a:t>
            </a:r>
            <a:endParaRPr lang="en-US" b="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1073" y="3886199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/>
              </a:rPr>
              <a:t>Characterization</a:t>
            </a:r>
            <a:endParaRPr lang="en-US" b="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886200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/>
              </a:rPr>
              <a:t>Properties</a:t>
            </a:r>
            <a:endParaRPr lang="en-US" b="1" dirty="0">
              <a:solidFill>
                <a:srgbClr val="0033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4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8"/>
          <p:cNvGrpSpPr>
            <a:grpSpLocks noChangeAspect="1"/>
          </p:cNvGrpSpPr>
          <p:nvPr/>
        </p:nvGrpSpPr>
        <p:grpSpPr>
          <a:xfrm>
            <a:off x="730744" y="1860892"/>
            <a:ext cx="2867181" cy="2506301"/>
            <a:chOff x="1093291" y="2419304"/>
            <a:chExt cx="2428719" cy="2123026"/>
          </a:xfrm>
        </p:grpSpPr>
        <p:sp>
          <p:nvSpPr>
            <p:cNvPr id="5" name="AutoShape 44"/>
            <p:cNvSpPr>
              <a:spLocks noChangeAspect="1" noChangeArrowheads="1"/>
            </p:cNvSpPr>
            <p:nvPr/>
          </p:nvSpPr>
          <p:spPr bwMode="auto">
            <a:xfrm>
              <a:off x="1202672" y="3914949"/>
              <a:ext cx="2319338" cy="608013"/>
            </a:xfrm>
            <a:prstGeom prst="cube">
              <a:avLst>
                <a:gd name="adj" fmla="val 76185"/>
              </a:avLst>
            </a:prstGeom>
            <a:solidFill>
              <a:srgbClr val="DFC83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" name="Text Box 134"/>
            <p:cNvSpPr txBox="1">
              <a:spLocks noChangeAspect="1" noChangeArrowheads="1"/>
            </p:cNvSpPr>
            <p:nvPr/>
          </p:nvSpPr>
          <p:spPr bwMode="auto">
            <a:xfrm>
              <a:off x="1932922" y="2425874"/>
              <a:ext cx="763588" cy="35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Electron</a:t>
              </a:r>
              <a:endParaRPr lang="en-US" sz="1200" b="1" baseline="30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Source</a:t>
              </a:r>
            </a:p>
          </p:txBody>
        </p:sp>
        <p:pic>
          <p:nvPicPr>
            <p:cNvPr id="7" name="Picture 3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371072" y="3894312"/>
              <a:ext cx="173038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463147" y="4021312"/>
              <a:ext cx="173038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004360" y="4019724"/>
              <a:ext cx="173037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155172" y="3926062"/>
              <a:ext cx="173038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272647" y="3949874"/>
              <a:ext cx="173038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greysphe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96442">
              <a:off x="2393297" y="3978449"/>
              <a:ext cx="17145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greysphe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96442">
              <a:off x="2077385" y="3983212"/>
              <a:ext cx="171450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 rot="-4203558">
              <a:off x="1767028" y="3844306"/>
              <a:ext cx="239713" cy="273050"/>
              <a:chOff x="693" y="337"/>
              <a:chExt cx="1170" cy="1331"/>
            </a:xfrm>
          </p:grpSpPr>
          <p:pic>
            <p:nvPicPr>
              <p:cNvPr id="91" name="Picture 14" descr="greyspher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6" y="668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15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" y="87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16" descr="greensphe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0" y="405"/>
                <a:ext cx="5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17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4" y="1373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18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68" y="120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19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" y="337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26"/>
            <p:cNvGrpSpPr>
              <a:grpSpLocks noChangeAspect="1"/>
            </p:cNvGrpSpPr>
            <p:nvPr/>
          </p:nvGrpSpPr>
          <p:grpSpPr bwMode="auto">
            <a:xfrm rot="-4203558">
              <a:off x="1796397" y="3608562"/>
              <a:ext cx="241300" cy="273050"/>
              <a:chOff x="693" y="337"/>
              <a:chExt cx="1170" cy="1331"/>
            </a:xfrm>
          </p:grpSpPr>
          <p:pic>
            <p:nvPicPr>
              <p:cNvPr id="85" name="Picture 27" descr="greyspher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96" y="668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8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" y="87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29" descr="greensphe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0" y="405"/>
                <a:ext cx="5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30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4" y="1373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31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68" y="120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32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" y="337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33" descr="greysphe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96442">
              <a:off x="2217085" y="4003849"/>
              <a:ext cx="17145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4" descr="redsphe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96442">
              <a:off x="2086910" y="4076874"/>
              <a:ext cx="60325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5" descr="redsphe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96442">
              <a:off x="2188510" y="4022899"/>
              <a:ext cx="60325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6" descr="redsphe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96442">
              <a:off x="2198035" y="4110212"/>
              <a:ext cx="60325" cy="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37"/>
            <p:cNvGrpSpPr>
              <a:grpSpLocks noChangeAspect="1"/>
            </p:cNvGrpSpPr>
            <p:nvPr/>
          </p:nvGrpSpPr>
          <p:grpSpPr bwMode="auto">
            <a:xfrm>
              <a:off x="2405997" y="4134024"/>
              <a:ext cx="136525" cy="120650"/>
              <a:chOff x="329" y="1480"/>
              <a:chExt cx="189" cy="167"/>
            </a:xfrm>
          </p:grpSpPr>
          <p:pic>
            <p:nvPicPr>
              <p:cNvPr id="83" name="Picture 38" descr="greenspher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4203558">
                <a:off x="350" y="1480"/>
                <a:ext cx="16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39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4203558">
                <a:off x="329" y="1515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40"/>
            <p:cNvGrpSpPr>
              <a:grpSpLocks noChangeAspect="1"/>
            </p:cNvGrpSpPr>
            <p:nvPr/>
          </p:nvGrpSpPr>
          <p:grpSpPr bwMode="auto">
            <a:xfrm rot="9367882">
              <a:off x="1551922" y="3543474"/>
              <a:ext cx="241300" cy="274638"/>
              <a:chOff x="693" y="337"/>
              <a:chExt cx="1170" cy="1331"/>
            </a:xfrm>
          </p:grpSpPr>
          <p:pic>
            <p:nvPicPr>
              <p:cNvPr id="77" name="Picture 41" descr="greysphere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96" y="668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42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" y="87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43" descr="greensphe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0" y="405"/>
                <a:ext cx="5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4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4" y="1373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45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68" y="120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46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" y="337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47"/>
            <p:cNvGrpSpPr>
              <a:grpSpLocks noChangeAspect="1"/>
            </p:cNvGrpSpPr>
            <p:nvPr/>
          </p:nvGrpSpPr>
          <p:grpSpPr bwMode="auto">
            <a:xfrm rot="4751422">
              <a:off x="2839385" y="3973687"/>
              <a:ext cx="241300" cy="273050"/>
              <a:chOff x="693" y="337"/>
              <a:chExt cx="1170" cy="1331"/>
            </a:xfrm>
          </p:grpSpPr>
          <p:pic>
            <p:nvPicPr>
              <p:cNvPr id="71" name="Picture 48" descr="greyspher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96" y="668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49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" y="87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50" descr="greensphe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0" y="405"/>
                <a:ext cx="5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1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4" y="1373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52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68" y="120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53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" y="337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54"/>
            <p:cNvGrpSpPr>
              <a:grpSpLocks noChangeAspect="1"/>
            </p:cNvGrpSpPr>
            <p:nvPr/>
          </p:nvGrpSpPr>
          <p:grpSpPr bwMode="auto">
            <a:xfrm rot="-2274658">
              <a:off x="1618597" y="3292649"/>
              <a:ext cx="239713" cy="273050"/>
              <a:chOff x="693" y="337"/>
              <a:chExt cx="1170" cy="1331"/>
            </a:xfrm>
          </p:grpSpPr>
          <p:pic>
            <p:nvPicPr>
              <p:cNvPr id="65" name="Picture 55" descr="greyspher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6" y="668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56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" y="87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57" descr="greensphe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0" y="405"/>
                <a:ext cx="5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58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4" y="1373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59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68" y="120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60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" y="337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61"/>
            <p:cNvGrpSpPr>
              <a:grpSpLocks noChangeAspect="1"/>
            </p:cNvGrpSpPr>
            <p:nvPr/>
          </p:nvGrpSpPr>
          <p:grpSpPr bwMode="auto">
            <a:xfrm rot="-1610334">
              <a:off x="2948922" y="3526012"/>
              <a:ext cx="241300" cy="274637"/>
              <a:chOff x="693" y="337"/>
              <a:chExt cx="1170" cy="1331"/>
            </a:xfrm>
          </p:grpSpPr>
          <p:pic>
            <p:nvPicPr>
              <p:cNvPr id="59" name="Picture 62" descr="greysphere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96" y="668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3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" y="87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4" descr="greenspher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0" y="405"/>
                <a:ext cx="58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5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64" y="1373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66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68" y="1206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67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3" y="337"/>
                <a:ext cx="295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up 68"/>
            <p:cNvGrpSpPr>
              <a:grpSpLocks noChangeAspect="1"/>
            </p:cNvGrpSpPr>
            <p:nvPr/>
          </p:nvGrpSpPr>
          <p:grpSpPr bwMode="auto">
            <a:xfrm>
              <a:off x="2336147" y="3991149"/>
              <a:ext cx="134938" cy="120650"/>
              <a:chOff x="329" y="1480"/>
              <a:chExt cx="189" cy="167"/>
            </a:xfrm>
          </p:grpSpPr>
          <p:pic>
            <p:nvPicPr>
              <p:cNvPr id="57" name="Picture 69" descr="greenspher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4203558">
                <a:off x="350" y="1480"/>
                <a:ext cx="16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70" descr="redsphere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-4203558">
                <a:off x="329" y="1515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71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123422" y="4045124"/>
              <a:ext cx="173038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2" descr="greysphe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96442">
              <a:off x="2332972" y="4056237"/>
              <a:ext cx="171450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73" descr="greysphe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96442">
              <a:off x="2207560" y="4084812"/>
              <a:ext cx="171450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4" descr="greysphe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96442">
              <a:off x="2091672" y="4130849"/>
              <a:ext cx="173038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5" descr="greyspher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196442">
              <a:off x="2329797" y="4157837"/>
              <a:ext cx="173038" cy="17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6" descr="redsphe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96442">
              <a:off x="2182160" y="4114974"/>
              <a:ext cx="61912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7" descr="redsphe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96442">
              <a:off x="2606022" y="3657774"/>
              <a:ext cx="60325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8" descr="redspher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96442">
              <a:off x="2839385" y="3556174"/>
              <a:ext cx="60325" cy="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79"/>
            <p:cNvGrpSpPr>
              <a:grpSpLocks noChangeAspect="1"/>
            </p:cNvGrpSpPr>
            <p:nvPr/>
          </p:nvGrpSpPr>
          <p:grpSpPr bwMode="auto">
            <a:xfrm>
              <a:off x="2720322" y="3668887"/>
              <a:ext cx="136525" cy="120650"/>
              <a:chOff x="329" y="1480"/>
              <a:chExt cx="189" cy="167"/>
            </a:xfrm>
          </p:grpSpPr>
          <p:pic>
            <p:nvPicPr>
              <p:cNvPr id="55" name="Picture 80" descr="greenspher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4203558">
                <a:off x="350" y="1480"/>
                <a:ext cx="16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81" descr="redsphe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4203558">
                <a:off x="329" y="1515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" name="Group 82"/>
            <p:cNvGrpSpPr>
              <a:grpSpLocks noChangeAspect="1"/>
            </p:cNvGrpSpPr>
            <p:nvPr/>
          </p:nvGrpSpPr>
          <p:grpSpPr bwMode="auto">
            <a:xfrm>
              <a:off x="2594910" y="3478387"/>
              <a:ext cx="134937" cy="119062"/>
              <a:chOff x="329" y="1480"/>
              <a:chExt cx="189" cy="167"/>
            </a:xfrm>
          </p:grpSpPr>
          <p:pic>
            <p:nvPicPr>
              <p:cNvPr id="53" name="Picture 83" descr="greenspher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4203558">
                <a:off x="350" y="1480"/>
                <a:ext cx="16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84" descr="redspher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-4203558">
                <a:off x="329" y="1515"/>
                <a:ext cx="8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Text Box 134"/>
            <p:cNvSpPr txBox="1">
              <a:spLocks noChangeAspect="1" noChangeArrowheads="1"/>
            </p:cNvSpPr>
            <p:nvPr/>
          </p:nvSpPr>
          <p:spPr bwMode="auto">
            <a:xfrm>
              <a:off x="2173119" y="3178838"/>
              <a:ext cx="326384" cy="35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+mn-lt"/>
                </a:rPr>
                <a:t>e</a:t>
              </a:r>
              <a:r>
                <a:rPr lang="en-US" b="1" baseline="30000" dirty="0">
                  <a:solidFill>
                    <a:prstClr val="black"/>
                  </a:solidFill>
                  <a:latin typeface="+mn-lt"/>
                </a:rPr>
                <a:t>-</a:t>
              </a:r>
            </a:p>
          </p:txBody>
        </p:sp>
        <p:sp>
          <p:nvSpPr>
            <p:cNvPr id="37" name="Text Box 48"/>
            <p:cNvSpPr txBox="1">
              <a:spLocks noChangeAspect="1" noChangeArrowheads="1"/>
            </p:cNvSpPr>
            <p:nvPr/>
          </p:nvSpPr>
          <p:spPr bwMode="auto">
            <a:xfrm>
              <a:off x="1531013" y="4329663"/>
              <a:ext cx="1180497" cy="212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Substrate (~295 K)</a:t>
              </a:r>
            </a:p>
          </p:txBody>
        </p:sp>
        <p:sp>
          <p:nvSpPr>
            <p:cNvPr id="38" name="Line 287"/>
            <p:cNvSpPr>
              <a:spLocks noChangeShapeType="1"/>
            </p:cNvSpPr>
            <p:nvPr/>
          </p:nvSpPr>
          <p:spPr bwMode="auto">
            <a:xfrm>
              <a:off x="2310747" y="3527084"/>
              <a:ext cx="0" cy="376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9" name="Line 292"/>
            <p:cNvSpPr>
              <a:spLocks noChangeShapeType="1"/>
            </p:cNvSpPr>
            <p:nvPr/>
          </p:nvSpPr>
          <p:spPr bwMode="auto">
            <a:xfrm flipH="1" flipV="1">
              <a:off x="2020235" y="3116437"/>
              <a:ext cx="239712" cy="174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Line 293"/>
            <p:cNvSpPr>
              <a:spLocks noChangeShapeType="1"/>
            </p:cNvSpPr>
            <p:nvPr/>
          </p:nvSpPr>
          <p:spPr bwMode="auto">
            <a:xfrm flipV="1">
              <a:off x="2364722" y="3121199"/>
              <a:ext cx="238125" cy="1730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1" name="Rectangle 294"/>
            <p:cNvSpPr>
              <a:spLocks noChangeArrowheads="1"/>
            </p:cNvSpPr>
            <p:nvPr/>
          </p:nvSpPr>
          <p:spPr bwMode="auto">
            <a:xfrm>
              <a:off x="1974197" y="3046587"/>
              <a:ext cx="163513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2" name="Rectangle 295"/>
            <p:cNvSpPr>
              <a:spLocks noChangeArrowheads="1"/>
            </p:cNvSpPr>
            <p:nvPr/>
          </p:nvSpPr>
          <p:spPr bwMode="auto">
            <a:xfrm>
              <a:off x="2496485" y="3024362"/>
              <a:ext cx="163512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3" name="AutoShape 302"/>
            <p:cNvSpPr>
              <a:spLocks noChangeArrowheads="1"/>
            </p:cNvSpPr>
            <p:nvPr/>
          </p:nvSpPr>
          <p:spPr bwMode="auto">
            <a:xfrm rot="5400000">
              <a:off x="2128184" y="2891012"/>
              <a:ext cx="366713" cy="312738"/>
            </a:xfrm>
            <a:prstGeom prst="homePlate">
              <a:avLst>
                <a:gd name="adj" fmla="val 33028"/>
              </a:avLst>
            </a:prstGeom>
            <a:solidFill>
              <a:srgbClr val="00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4" name="Line 309"/>
            <p:cNvSpPr>
              <a:spLocks noChangeShapeType="1"/>
            </p:cNvSpPr>
            <p:nvPr/>
          </p:nvSpPr>
          <p:spPr bwMode="auto">
            <a:xfrm>
              <a:off x="2237722" y="3535021"/>
              <a:ext cx="254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5" name="Line 310"/>
            <p:cNvSpPr>
              <a:spLocks noChangeShapeType="1"/>
            </p:cNvSpPr>
            <p:nvPr/>
          </p:nvSpPr>
          <p:spPr bwMode="auto">
            <a:xfrm flipH="1">
              <a:off x="2358372" y="3535021"/>
              <a:ext cx="254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6" name="Line 312"/>
            <p:cNvSpPr>
              <a:spLocks noChangeShapeType="1"/>
            </p:cNvSpPr>
            <p:nvPr/>
          </p:nvSpPr>
          <p:spPr bwMode="auto">
            <a:xfrm flipV="1">
              <a:off x="2685397" y="3254549"/>
              <a:ext cx="4762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Text Box 134"/>
            <p:cNvSpPr txBox="1">
              <a:spLocks noChangeAspect="1" noChangeArrowheads="1"/>
            </p:cNvSpPr>
            <p:nvPr/>
          </p:nvSpPr>
          <p:spPr bwMode="auto">
            <a:xfrm>
              <a:off x="1093291" y="2419304"/>
              <a:ext cx="745686" cy="49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Gas Injection System</a:t>
              </a:r>
            </a:p>
          </p:txBody>
        </p:sp>
        <p:sp>
          <p:nvSpPr>
            <p:cNvPr id="48" name="Line 314"/>
            <p:cNvSpPr>
              <a:spLocks noChangeShapeType="1"/>
            </p:cNvSpPr>
            <p:nvPr/>
          </p:nvSpPr>
          <p:spPr bwMode="auto">
            <a:xfrm flipV="1">
              <a:off x="3094972" y="3321224"/>
              <a:ext cx="952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Line 315"/>
            <p:cNvSpPr>
              <a:spLocks noChangeShapeType="1"/>
            </p:cNvSpPr>
            <p:nvPr/>
          </p:nvSpPr>
          <p:spPr bwMode="auto">
            <a:xfrm flipV="1">
              <a:off x="2856847" y="3302174"/>
              <a:ext cx="4762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0" name="AutoShape 316"/>
            <p:cNvSpPr>
              <a:spLocks noChangeArrowheads="1"/>
            </p:cNvSpPr>
            <p:nvPr/>
          </p:nvSpPr>
          <p:spPr bwMode="auto">
            <a:xfrm rot="8236926">
              <a:off x="1115360" y="3043412"/>
              <a:ext cx="477837" cy="192087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1" name="AutoShape 311"/>
            <p:cNvSpPr>
              <a:spLocks noChangeArrowheads="1"/>
            </p:cNvSpPr>
            <p:nvPr/>
          </p:nvSpPr>
          <p:spPr bwMode="auto">
            <a:xfrm rot="8236926">
              <a:off x="1366185" y="3124374"/>
              <a:ext cx="242887" cy="277813"/>
            </a:xfrm>
            <a:prstGeom prst="can">
              <a:avLst>
                <a:gd name="adj" fmla="val 2859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2" name="Oval 317"/>
            <p:cNvSpPr>
              <a:spLocks noChangeArrowheads="1"/>
            </p:cNvSpPr>
            <p:nvPr/>
          </p:nvSpPr>
          <p:spPr bwMode="auto">
            <a:xfrm rot="2922598">
              <a:off x="1547160" y="3246612"/>
              <a:ext cx="26987" cy="1857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7" name="Group 246"/>
          <p:cNvGrpSpPr/>
          <p:nvPr/>
        </p:nvGrpSpPr>
        <p:grpSpPr>
          <a:xfrm>
            <a:off x="4406965" y="1813310"/>
            <a:ext cx="4143831" cy="2425752"/>
            <a:chOff x="4444011" y="3620677"/>
            <a:chExt cx="4292855" cy="2583386"/>
          </a:xfrm>
        </p:grpSpPr>
        <p:grpSp>
          <p:nvGrpSpPr>
            <p:cNvPr id="98" name="Group 237"/>
            <p:cNvGrpSpPr>
              <a:grpSpLocks noChangeAspect="1"/>
            </p:cNvGrpSpPr>
            <p:nvPr/>
          </p:nvGrpSpPr>
          <p:grpSpPr>
            <a:xfrm>
              <a:off x="4444011" y="3666377"/>
              <a:ext cx="4292855" cy="2537686"/>
              <a:chOff x="4263993" y="2421112"/>
              <a:chExt cx="3602288" cy="2129463"/>
            </a:xfrm>
          </p:grpSpPr>
          <p:sp>
            <p:nvSpPr>
              <p:cNvPr id="100" name="AutoShape 14"/>
              <p:cNvSpPr>
                <a:spLocks noChangeAspect="1" noChangeArrowheads="1"/>
              </p:cNvSpPr>
              <p:nvPr/>
            </p:nvSpPr>
            <p:spPr bwMode="auto">
              <a:xfrm rot="8037489">
                <a:off x="4476891" y="2906093"/>
                <a:ext cx="169862" cy="88900"/>
              </a:xfrm>
              <a:prstGeom prst="can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01" name="AutoShape 15"/>
              <p:cNvSpPr>
                <a:spLocks noChangeAspect="1" noChangeArrowheads="1"/>
              </p:cNvSpPr>
              <p:nvPr/>
            </p:nvSpPr>
            <p:spPr bwMode="auto">
              <a:xfrm rot="2793295">
                <a:off x="6810516" y="2875930"/>
                <a:ext cx="393700" cy="3444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b="1" dirty="0">
                  <a:solidFill>
                    <a:srgbClr val="FF3300"/>
                  </a:solidFill>
                  <a:latin typeface="+mn-lt"/>
                </a:endParaRPr>
              </a:p>
            </p:txBody>
          </p:sp>
          <p:sp>
            <p:nvSpPr>
              <p:cNvPr id="102" name="Freeform 17"/>
              <p:cNvSpPr>
                <a:spLocks noChangeAspect="1"/>
              </p:cNvSpPr>
              <p:nvPr/>
            </p:nvSpPr>
            <p:spPr bwMode="auto">
              <a:xfrm>
                <a:off x="4792010" y="3170412"/>
                <a:ext cx="320675" cy="288925"/>
              </a:xfrm>
              <a:custGeom>
                <a:avLst/>
                <a:gdLst>
                  <a:gd name="T0" fmla="*/ 0 w 646"/>
                  <a:gd name="T1" fmla="*/ 0 h 626"/>
                  <a:gd name="T2" fmla="*/ 985852 w 646"/>
                  <a:gd name="T3" fmla="*/ 426003 h 626"/>
                  <a:gd name="T4" fmla="*/ 2957060 w 646"/>
                  <a:gd name="T5" fmla="*/ 426003 h 626"/>
                  <a:gd name="T6" fmla="*/ 2957060 w 646"/>
                  <a:gd name="T7" fmla="*/ 1917244 h 626"/>
                  <a:gd name="T8" fmla="*/ 5667409 w 646"/>
                  <a:gd name="T9" fmla="*/ 1917244 h 626"/>
                  <a:gd name="T10" fmla="*/ 5667409 w 646"/>
                  <a:gd name="T11" fmla="*/ 3408484 h 626"/>
                  <a:gd name="T12" fmla="*/ 7885328 w 646"/>
                  <a:gd name="T13" fmla="*/ 3408484 h 626"/>
                  <a:gd name="T14" fmla="*/ 8131542 w 646"/>
                  <a:gd name="T15" fmla="*/ 5112495 h 626"/>
                  <a:gd name="T16" fmla="*/ 10842389 w 646"/>
                  <a:gd name="T17" fmla="*/ 6390503 h 6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6"/>
                  <a:gd name="T28" fmla="*/ 0 h 626"/>
                  <a:gd name="T29" fmla="*/ 646 w 646"/>
                  <a:gd name="T30" fmla="*/ 626 h 6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6" h="626">
                    <a:moveTo>
                      <a:pt x="0" y="0"/>
                    </a:moveTo>
                    <a:cubicBezTo>
                      <a:pt x="9" y="1"/>
                      <a:pt x="35" y="37"/>
                      <a:pt x="58" y="41"/>
                    </a:cubicBezTo>
                    <a:cubicBezTo>
                      <a:pt x="87" y="48"/>
                      <a:pt x="153" y="19"/>
                      <a:pt x="172" y="44"/>
                    </a:cubicBezTo>
                    <a:cubicBezTo>
                      <a:pt x="211" y="80"/>
                      <a:pt x="130" y="155"/>
                      <a:pt x="172" y="191"/>
                    </a:cubicBezTo>
                    <a:cubicBezTo>
                      <a:pt x="214" y="227"/>
                      <a:pt x="304" y="152"/>
                      <a:pt x="340" y="191"/>
                    </a:cubicBezTo>
                    <a:cubicBezTo>
                      <a:pt x="376" y="230"/>
                      <a:pt x="298" y="290"/>
                      <a:pt x="331" y="329"/>
                    </a:cubicBezTo>
                    <a:cubicBezTo>
                      <a:pt x="364" y="368"/>
                      <a:pt x="449" y="304"/>
                      <a:pt x="478" y="332"/>
                    </a:cubicBezTo>
                    <a:cubicBezTo>
                      <a:pt x="504" y="359"/>
                      <a:pt x="442" y="449"/>
                      <a:pt x="490" y="494"/>
                    </a:cubicBezTo>
                    <a:cubicBezTo>
                      <a:pt x="538" y="539"/>
                      <a:pt x="614" y="599"/>
                      <a:pt x="646" y="626"/>
                    </a:cubicBezTo>
                  </a:path>
                </a:pathLst>
              </a:custGeom>
              <a:noFill/>
              <a:ln w="25400">
                <a:solidFill>
                  <a:srgbClr val="CC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03" name="Rectangle 19"/>
              <p:cNvSpPr>
                <a:spLocks noChangeAspect="1" noChangeArrowheads="1"/>
              </p:cNvSpPr>
              <p:nvPr/>
            </p:nvSpPr>
            <p:spPr bwMode="auto">
              <a:xfrm rot="2219326">
                <a:off x="4638022" y="3250375"/>
                <a:ext cx="533400" cy="275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CC0000"/>
                    </a:solidFill>
                    <a:latin typeface="+mn-lt"/>
                  </a:rPr>
                  <a:t>h</a:t>
                </a:r>
                <a:r>
                  <a:rPr lang="en-US" sz="1400" dirty="0">
                    <a:solidFill>
                      <a:srgbClr val="CC0000"/>
                    </a:solidFill>
                    <a:latin typeface="Symbol" panose="05050102010706020507" pitchFamily="18" charset="2"/>
                  </a:rPr>
                  <a:t>n</a:t>
                </a:r>
              </a:p>
            </p:txBody>
          </p:sp>
          <p:sp>
            <p:nvSpPr>
              <p:cNvPr id="104" name="Rectangle 21"/>
              <p:cNvSpPr>
                <a:spLocks noChangeAspect="1" noChangeArrowheads="1"/>
              </p:cNvSpPr>
              <p:nvPr/>
            </p:nvSpPr>
            <p:spPr bwMode="auto">
              <a:xfrm rot="18996279">
                <a:off x="6655043" y="3205479"/>
                <a:ext cx="255383" cy="234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+mn-lt"/>
                  </a:rPr>
                  <a:t>e</a:t>
                </a:r>
                <a:r>
                  <a:rPr lang="en-US" sz="1400" baseline="30000" dirty="0">
                    <a:solidFill>
                      <a:srgbClr val="FF0000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105" name="Rectangle 23"/>
              <p:cNvSpPr>
                <a:spLocks noChangeAspect="1" noChangeArrowheads="1"/>
              </p:cNvSpPr>
              <p:nvPr/>
            </p:nvSpPr>
            <p:spPr bwMode="auto">
              <a:xfrm rot="-2532876">
                <a:off x="6841472" y="2878312"/>
                <a:ext cx="73025" cy="166687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06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4736447" y="3914949"/>
                <a:ext cx="2319338" cy="608013"/>
              </a:xfrm>
              <a:prstGeom prst="cube">
                <a:avLst>
                  <a:gd name="adj" fmla="val 76185"/>
                </a:avLst>
              </a:prstGeom>
              <a:solidFill>
                <a:srgbClr val="DFC83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07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5077509" y="4339375"/>
                <a:ext cx="1279691" cy="2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+mn-lt"/>
                  </a:rPr>
                  <a:t>Substrate ( &lt;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+mn-lt"/>
                  </a:rPr>
                  <a:t>200 </a:t>
                </a:r>
                <a:r>
                  <a:rPr lang="en-US" sz="1200" b="1" dirty="0">
                    <a:solidFill>
                      <a:prstClr val="black"/>
                    </a:solidFill>
                    <a:latin typeface="+mn-lt"/>
                  </a:rPr>
                  <a:t>K)</a:t>
                </a:r>
              </a:p>
            </p:txBody>
          </p:sp>
          <p:grpSp>
            <p:nvGrpSpPr>
              <p:cNvPr id="108" name="Group 49"/>
              <p:cNvGrpSpPr>
                <a:grpSpLocks noChangeAspect="1"/>
              </p:cNvGrpSpPr>
              <p:nvPr/>
            </p:nvGrpSpPr>
            <p:grpSpPr bwMode="auto">
              <a:xfrm rot="-4203558">
                <a:off x="6621604" y="3861768"/>
                <a:ext cx="242887" cy="276225"/>
                <a:chOff x="693" y="337"/>
                <a:chExt cx="1170" cy="1331"/>
              </a:xfrm>
            </p:grpSpPr>
            <p:pic>
              <p:nvPicPr>
                <p:cNvPr id="206" name="Picture 50" descr="greysphere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896" y="668"/>
                  <a:ext cx="840" cy="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" name="Picture 51" descr="redsphere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93" y="87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" name="Picture 52" descr="greensphere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120" y="405"/>
                  <a:ext cx="58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" name="Picture 53" descr="redsphere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964" y="1373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0" name="Picture 54" descr="redsphere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568" y="120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1" name="Picture 55" descr="redsphere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213" y="337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9" name="Group 56"/>
              <p:cNvGrpSpPr>
                <a:grpSpLocks noChangeAspect="1"/>
              </p:cNvGrpSpPr>
              <p:nvPr/>
            </p:nvGrpSpPr>
            <p:grpSpPr bwMode="auto">
              <a:xfrm rot="9367882">
                <a:off x="5368272" y="3899074"/>
                <a:ext cx="200025" cy="228600"/>
                <a:chOff x="693" y="337"/>
                <a:chExt cx="1170" cy="1331"/>
              </a:xfrm>
            </p:grpSpPr>
            <p:pic>
              <p:nvPicPr>
                <p:cNvPr id="200" name="Picture 57" descr="greysphere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896" y="668"/>
                  <a:ext cx="840" cy="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1" name="Picture 58" descr="redsphere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93" y="87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2" name="Picture 59" descr="greensphere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120" y="405"/>
                  <a:ext cx="58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3" name="Picture 60" descr="redsphere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964" y="1373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" name="Picture 61" descr="redsphere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568" y="120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" name="Picture 62" descr="redsphere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213" y="337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0" name="Group 63"/>
              <p:cNvGrpSpPr>
                <a:grpSpLocks noChangeAspect="1"/>
              </p:cNvGrpSpPr>
              <p:nvPr/>
            </p:nvGrpSpPr>
            <p:grpSpPr bwMode="auto">
              <a:xfrm rot="-2274658">
                <a:off x="5349222" y="4092749"/>
                <a:ext cx="231775" cy="263525"/>
                <a:chOff x="693" y="337"/>
                <a:chExt cx="1170" cy="1331"/>
              </a:xfrm>
            </p:grpSpPr>
            <p:pic>
              <p:nvPicPr>
                <p:cNvPr id="194" name="Picture 64" descr="greysphere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896" y="668"/>
                  <a:ext cx="840" cy="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" name="Picture 65" descr="redsphere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693" y="87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6" name="Picture 66" descr="greensphere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1120" y="405"/>
                  <a:ext cx="58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7" name="Picture 67" descr="redsphere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964" y="1373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8" name="Picture 68" descr="redsphere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1568" y="120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9" name="Picture 69" descr="redsphere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1213" y="337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1" name="Group 70"/>
              <p:cNvGrpSpPr>
                <a:grpSpLocks noChangeAspect="1"/>
              </p:cNvGrpSpPr>
              <p:nvPr/>
            </p:nvGrpSpPr>
            <p:grpSpPr bwMode="auto">
              <a:xfrm rot="-1610334">
                <a:off x="6201710" y="4080049"/>
                <a:ext cx="207962" cy="236538"/>
                <a:chOff x="693" y="337"/>
                <a:chExt cx="1170" cy="1331"/>
              </a:xfrm>
            </p:grpSpPr>
            <p:pic>
              <p:nvPicPr>
                <p:cNvPr id="188" name="Picture 71" descr="greysphere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896" y="668"/>
                  <a:ext cx="840" cy="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9" name="Picture 72" descr="redsphere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693" y="87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0" name="Picture 73" descr="greensphere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1120" y="405"/>
                  <a:ext cx="58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1" name="Picture 74" descr="redsphere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964" y="1373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2" name="Picture 75" descr="redsphere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1568" y="1206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3" name="Picture 76" descr="redsphere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1213" y="337"/>
                  <a:ext cx="295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" name="Picture 77" descr="greysphere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196442">
                <a:off x="6284260" y="3922887"/>
                <a:ext cx="134937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79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5568297" y="3976862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80" descr="greysphere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 rot="1196442">
                <a:off x="5933422" y="3921299"/>
                <a:ext cx="1349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82" descr="greysphere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 rot="1196442">
                <a:off x="6130272" y="3956224"/>
                <a:ext cx="134938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83" descr="greysphere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 rot="1196442">
                <a:off x="5633385" y="3940349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84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5784197" y="4005437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85" descr="redsphere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 rot="1196442">
                <a:off x="5650847" y="4221337"/>
                <a:ext cx="47625" cy="5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86" descr="redsphere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 rot="1196442">
                <a:off x="5736572" y="3970512"/>
                <a:ext cx="46038" cy="5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87" descr="redsphere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 rot="1196442">
                <a:off x="5769910" y="4102274"/>
                <a:ext cx="47625" cy="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1" name="Group 88"/>
              <p:cNvGrpSpPr>
                <a:grpSpLocks noChangeAspect="1"/>
              </p:cNvGrpSpPr>
              <p:nvPr/>
            </p:nvGrpSpPr>
            <p:grpSpPr bwMode="auto">
              <a:xfrm>
                <a:off x="6104872" y="4191174"/>
                <a:ext cx="85725" cy="68263"/>
                <a:chOff x="329" y="1480"/>
                <a:chExt cx="189" cy="167"/>
              </a:xfrm>
            </p:grpSpPr>
            <p:pic>
              <p:nvPicPr>
                <p:cNvPr id="186" name="Picture 89" descr="greensphere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 rot="-4203558">
                  <a:off x="350" y="1480"/>
                  <a:ext cx="16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7" name="Picture 90" descr="redsphere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-4203558">
                  <a:off x="329" y="1515"/>
                  <a:ext cx="84" cy="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2" name="Group 91"/>
              <p:cNvGrpSpPr>
                <a:grpSpLocks noChangeAspect="1"/>
              </p:cNvGrpSpPr>
              <p:nvPr/>
            </p:nvGrpSpPr>
            <p:grpSpPr bwMode="auto">
              <a:xfrm>
                <a:off x="5895322" y="4029249"/>
                <a:ext cx="85725" cy="68263"/>
                <a:chOff x="329" y="1480"/>
                <a:chExt cx="189" cy="167"/>
              </a:xfrm>
            </p:grpSpPr>
            <p:pic>
              <p:nvPicPr>
                <p:cNvPr id="184" name="Picture 92" descr="greensphere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 rot="-4203558">
                  <a:off x="350" y="1480"/>
                  <a:ext cx="16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" name="Picture 93" descr="redsphere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-4203558">
                  <a:off x="329" y="1515"/>
                  <a:ext cx="84" cy="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3" name="Picture 94" descr="greysphere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 rot="1196442">
                <a:off x="5676247" y="4181649"/>
                <a:ext cx="134938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95" descr="greysphere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 rot="1196442">
                <a:off x="5888972" y="4059412"/>
                <a:ext cx="134938" cy="150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96" descr="greysphere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 rot="1196442">
                <a:off x="5820710" y="4195937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97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4903135" y="4203874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98" descr="greysphere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196442">
                <a:off x="6033435" y="4180062"/>
                <a:ext cx="134937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99" descr="redsphere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 rot="1196442">
                <a:off x="4987272" y="4176887"/>
                <a:ext cx="49213" cy="5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103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6523972" y="4018137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104" descr="greysphere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196442">
                <a:off x="6409672" y="4011787"/>
                <a:ext cx="1349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105" descr="greysphere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196442">
                <a:off x="6484285" y="4107037"/>
                <a:ext cx="134937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106" descr="redsphere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 rot="1196442">
                <a:off x="5263497" y="4078462"/>
                <a:ext cx="47625" cy="5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112" descr="redsphere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 rot="1196442">
                <a:off x="5249210" y="4081637"/>
                <a:ext cx="49212" cy="5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4" name="Group 113"/>
              <p:cNvGrpSpPr>
                <a:grpSpLocks noChangeAspect="1"/>
              </p:cNvGrpSpPr>
              <p:nvPr/>
            </p:nvGrpSpPr>
            <p:grpSpPr bwMode="auto">
              <a:xfrm>
                <a:off x="5222222" y="3957812"/>
                <a:ext cx="85725" cy="68262"/>
                <a:chOff x="329" y="1480"/>
                <a:chExt cx="189" cy="167"/>
              </a:xfrm>
            </p:grpSpPr>
            <p:pic>
              <p:nvPicPr>
                <p:cNvPr id="182" name="Picture 114" descr="greensphere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 rot="-4203558">
                  <a:off x="350" y="1480"/>
                  <a:ext cx="16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3" name="Picture 115" descr="redsphere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-4203558">
                  <a:off x="329" y="1515"/>
                  <a:ext cx="84" cy="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5" name="Picture 116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5149197" y="3946699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17" descr="redsphere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 rot="1196442">
                <a:off x="6125510" y="4030837"/>
                <a:ext cx="47625" cy="5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18" descr="redsphere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 rot="1196442">
                <a:off x="6398560" y="4075287"/>
                <a:ext cx="47625" cy="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19" descr="redsphere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 rot="1196442">
                <a:off x="6555722" y="4143549"/>
                <a:ext cx="46038" cy="5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9" name="Group 120"/>
              <p:cNvGrpSpPr>
                <a:grpSpLocks noChangeAspect="1"/>
              </p:cNvGrpSpPr>
              <p:nvPr/>
            </p:nvGrpSpPr>
            <p:grpSpPr bwMode="auto">
              <a:xfrm>
                <a:off x="6487460" y="4049887"/>
                <a:ext cx="87312" cy="68262"/>
                <a:chOff x="329" y="1480"/>
                <a:chExt cx="189" cy="167"/>
              </a:xfrm>
            </p:grpSpPr>
            <p:pic>
              <p:nvPicPr>
                <p:cNvPr id="180" name="Picture 121" descr="greensphere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 rot="-4203558">
                  <a:off x="350" y="1480"/>
                  <a:ext cx="16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1" name="Picture 122" descr="redsphere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-4203558">
                  <a:off x="329" y="1515"/>
                  <a:ext cx="84" cy="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0" name="Group 123"/>
              <p:cNvGrpSpPr>
                <a:grpSpLocks noChangeAspect="1"/>
              </p:cNvGrpSpPr>
              <p:nvPr/>
            </p:nvGrpSpPr>
            <p:grpSpPr bwMode="auto">
              <a:xfrm>
                <a:off x="5207935" y="4032424"/>
                <a:ext cx="85725" cy="68263"/>
                <a:chOff x="329" y="1480"/>
                <a:chExt cx="189" cy="167"/>
              </a:xfrm>
            </p:grpSpPr>
            <p:pic>
              <p:nvPicPr>
                <p:cNvPr id="178" name="Picture 124" descr="greensphere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 rot="-4203558">
                  <a:off x="350" y="1480"/>
                  <a:ext cx="16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" name="Picture 125" descr="redsphere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-4203558">
                  <a:off x="329" y="1515"/>
                  <a:ext cx="84" cy="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1" name="Line 7"/>
              <p:cNvSpPr>
                <a:spLocks noChangeAspect="1" noChangeShapeType="1"/>
              </p:cNvSpPr>
              <p:nvPr/>
            </p:nvSpPr>
            <p:spPr bwMode="auto">
              <a:xfrm rot="20092253" flipV="1">
                <a:off x="5401610" y="2962449"/>
                <a:ext cx="1587" cy="46831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dash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142" name="Group 276"/>
              <p:cNvGrpSpPr>
                <a:grpSpLocks/>
              </p:cNvGrpSpPr>
              <p:nvPr/>
            </p:nvGrpSpPr>
            <p:grpSpPr bwMode="auto">
              <a:xfrm>
                <a:off x="5098397" y="2529062"/>
                <a:ext cx="155575" cy="441325"/>
                <a:chOff x="3590" y="1535"/>
                <a:chExt cx="98" cy="278"/>
              </a:xfrm>
            </p:grpSpPr>
            <p:sp>
              <p:nvSpPr>
                <p:cNvPr id="174" name="AutoShape 5"/>
                <p:cNvSpPr>
                  <a:spLocks noChangeAspect="1" noChangeArrowheads="1"/>
                </p:cNvSpPr>
                <p:nvPr/>
              </p:nvSpPr>
              <p:spPr bwMode="auto">
                <a:xfrm rot="20015344" flipV="1">
                  <a:off x="3590" y="1559"/>
                  <a:ext cx="27" cy="227"/>
                </a:xfrm>
                <a:prstGeom prst="can">
                  <a:avLst>
                    <a:gd name="adj" fmla="val 89095"/>
                  </a:avLst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5" name="AutoShape 8"/>
                <p:cNvSpPr>
                  <a:spLocks noChangeAspect="1" noChangeArrowheads="1"/>
                </p:cNvSpPr>
                <p:nvPr/>
              </p:nvSpPr>
              <p:spPr bwMode="auto">
                <a:xfrm rot="20015344" flipV="1">
                  <a:off x="3644" y="1587"/>
                  <a:ext cx="27" cy="226"/>
                </a:xfrm>
                <a:prstGeom prst="can">
                  <a:avLst>
                    <a:gd name="adj" fmla="val 88703"/>
                  </a:avLst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6" name="AutoShape 9"/>
                <p:cNvSpPr>
                  <a:spLocks noChangeAspect="1" noChangeArrowheads="1"/>
                </p:cNvSpPr>
                <p:nvPr/>
              </p:nvSpPr>
              <p:spPr bwMode="auto">
                <a:xfrm rot="20015344" flipV="1">
                  <a:off x="3662" y="1559"/>
                  <a:ext cx="26" cy="226"/>
                </a:xfrm>
                <a:prstGeom prst="can">
                  <a:avLst>
                    <a:gd name="adj" fmla="val 92114"/>
                  </a:avLst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7" name="AutoShape 10"/>
                <p:cNvSpPr>
                  <a:spLocks noChangeAspect="1" noChangeArrowheads="1"/>
                </p:cNvSpPr>
                <p:nvPr/>
              </p:nvSpPr>
              <p:spPr bwMode="auto">
                <a:xfrm rot="20015344" flipV="1">
                  <a:off x="3621" y="1535"/>
                  <a:ext cx="27" cy="227"/>
                </a:xfrm>
                <a:prstGeom prst="can">
                  <a:avLst>
                    <a:gd name="adj" fmla="val 89095"/>
                  </a:avLst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143" name="Picture 100" descr="redsphere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 rot="1196442">
                <a:off x="5177772" y="3267249"/>
                <a:ext cx="61913" cy="61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" name="Picture 126" descr="redsphere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 rot="1196442">
                <a:off x="5365097" y="3508549"/>
                <a:ext cx="61913" cy="61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" name="Text Box 132"/>
              <p:cNvSpPr txBox="1">
                <a:spLocks noChangeAspect="1" noChangeArrowheads="1"/>
              </p:cNvSpPr>
              <p:nvPr/>
            </p:nvSpPr>
            <p:spPr bwMode="auto">
              <a:xfrm>
                <a:off x="6235423" y="3297788"/>
                <a:ext cx="334952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+mn-lt"/>
                  </a:rPr>
                  <a:t>e</a:t>
                </a:r>
                <a:r>
                  <a:rPr lang="en-US" b="1" baseline="30000" dirty="0">
                    <a:solidFill>
                      <a:prstClr val="black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146" name="Text Box 133"/>
              <p:cNvSpPr txBox="1">
                <a:spLocks noChangeAspect="1" noChangeArrowheads="1"/>
              </p:cNvSpPr>
              <p:nvPr/>
            </p:nvSpPr>
            <p:spPr bwMode="auto">
              <a:xfrm>
                <a:off x="6003648" y="3342802"/>
                <a:ext cx="334952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+mn-lt"/>
                  </a:rPr>
                  <a:t>e</a:t>
                </a:r>
                <a:r>
                  <a:rPr lang="en-US" b="1" baseline="30000" dirty="0">
                    <a:solidFill>
                      <a:prstClr val="black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147" name="Text Box 135"/>
              <p:cNvSpPr txBox="1">
                <a:spLocks noChangeAspect="1" noChangeArrowheads="1"/>
              </p:cNvSpPr>
              <p:nvPr/>
            </p:nvSpPr>
            <p:spPr bwMode="auto">
              <a:xfrm>
                <a:off x="5449235" y="3306937"/>
                <a:ext cx="334952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+mn-lt"/>
                  </a:rPr>
                  <a:t>e</a:t>
                </a:r>
                <a:r>
                  <a:rPr lang="en-US" b="1" baseline="30000" dirty="0">
                    <a:solidFill>
                      <a:prstClr val="black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148" name="AutoShape 140"/>
              <p:cNvSpPr>
                <a:spLocks noChangeAspect="1" noChangeArrowheads="1"/>
              </p:cNvSpPr>
              <p:nvPr/>
            </p:nvSpPr>
            <p:spPr bwMode="auto">
              <a:xfrm rot="10800000">
                <a:off x="5568297" y="2905299"/>
                <a:ext cx="811213" cy="41275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23 w 21600"/>
                  <a:gd name="T13" fmla="*/ 5223 h 21600"/>
                  <a:gd name="T14" fmla="*/ 16377 w 21600"/>
                  <a:gd name="T15" fmla="*/ 163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46" y="21600"/>
                    </a:lnTo>
                    <a:lnTo>
                      <a:pt x="147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49" name="Oval 128"/>
              <p:cNvSpPr>
                <a:spLocks noChangeAspect="1" noChangeArrowheads="1"/>
              </p:cNvSpPr>
              <p:nvPr/>
            </p:nvSpPr>
            <p:spPr bwMode="auto">
              <a:xfrm>
                <a:off x="5823885" y="2875137"/>
                <a:ext cx="303212" cy="73025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0" name="Oval 129"/>
              <p:cNvSpPr>
                <a:spLocks noChangeAspect="1" noChangeArrowheads="1"/>
              </p:cNvSpPr>
              <p:nvPr/>
            </p:nvSpPr>
            <p:spPr bwMode="auto">
              <a:xfrm>
                <a:off x="5573060" y="3260899"/>
                <a:ext cx="803275" cy="128588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1" name="Text Box 135"/>
              <p:cNvSpPr txBox="1">
                <a:spLocks noChangeAspect="1" noChangeArrowheads="1"/>
              </p:cNvSpPr>
              <p:nvPr/>
            </p:nvSpPr>
            <p:spPr bwMode="auto">
              <a:xfrm>
                <a:off x="5722285" y="3354562"/>
                <a:ext cx="334952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+mn-lt"/>
                  </a:rPr>
                  <a:t>e</a:t>
                </a:r>
                <a:r>
                  <a:rPr lang="en-US" b="1" baseline="30000" dirty="0">
                    <a:solidFill>
                      <a:prstClr val="black"/>
                    </a:solidFill>
                    <a:latin typeface="+mn-lt"/>
                  </a:rPr>
                  <a:t>-</a:t>
                </a:r>
              </a:p>
            </p:txBody>
          </p:sp>
          <p:sp>
            <p:nvSpPr>
              <p:cNvPr id="152" name="Line 269"/>
              <p:cNvSpPr>
                <a:spLocks noChangeShapeType="1"/>
              </p:cNvSpPr>
              <p:nvPr/>
            </p:nvSpPr>
            <p:spPr bwMode="auto">
              <a:xfrm flipH="1">
                <a:off x="5441297" y="3654985"/>
                <a:ext cx="114300" cy="2190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3" name="Line 270"/>
              <p:cNvSpPr>
                <a:spLocks noChangeShapeType="1"/>
              </p:cNvSpPr>
              <p:nvPr/>
            </p:nvSpPr>
            <p:spPr bwMode="auto">
              <a:xfrm flipH="1">
                <a:off x="5828647" y="3702610"/>
                <a:ext cx="28575" cy="152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4" name="Line 271"/>
              <p:cNvSpPr>
                <a:spLocks noChangeShapeType="1"/>
              </p:cNvSpPr>
              <p:nvPr/>
            </p:nvSpPr>
            <p:spPr bwMode="auto">
              <a:xfrm>
                <a:off x="6154085" y="3658160"/>
                <a:ext cx="55562" cy="2571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5" name="Line 272"/>
              <p:cNvSpPr>
                <a:spLocks noChangeShapeType="1"/>
              </p:cNvSpPr>
              <p:nvPr/>
            </p:nvSpPr>
            <p:spPr bwMode="auto">
              <a:xfrm>
                <a:off x="6431897" y="3629585"/>
                <a:ext cx="101600" cy="2254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6" name="Line 273"/>
              <p:cNvSpPr>
                <a:spLocks noChangeShapeType="1"/>
              </p:cNvSpPr>
              <p:nvPr/>
            </p:nvSpPr>
            <p:spPr bwMode="auto">
              <a:xfrm flipH="1" flipV="1">
                <a:off x="5104747" y="3083099"/>
                <a:ext cx="76200" cy="15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7" name="Line 274"/>
              <p:cNvSpPr>
                <a:spLocks noChangeShapeType="1"/>
              </p:cNvSpPr>
              <p:nvPr/>
            </p:nvSpPr>
            <p:spPr bwMode="auto">
              <a:xfrm flipH="1" flipV="1">
                <a:off x="5323822" y="3283124"/>
                <a:ext cx="5715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8" name="Text Box 278"/>
              <p:cNvSpPr txBox="1">
                <a:spLocks noChangeArrowheads="1"/>
              </p:cNvSpPr>
              <p:nvPr/>
            </p:nvSpPr>
            <p:spPr bwMode="auto">
              <a:xfrm>
                <a:off x="4263993" y="2432224"/>
                <a:ext cx="555981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X-ray</a:t>
                </a:r>
              </a:p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Source</a:t>
                </a:r>
              </a:p>
            </p:txBody>
          </p:sp>
          <p:sp>
            <p:nvSpPr>
              <p:cNvPr id="159" name="Text Box 279"/>
              <p:cNvSpPr txBox="1">
                <a:spLocks noChangeArrowheads="1"/>
              </p:cNvSpPr>
              <p:nvPr/>
            </p:nvSpPr>
            <p:spPr bwMode="auto">
              <a:xfrm>
                <a:off x="5220462" y="2433812"/>
                <a:ext cx="327375" cy="2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MS</a:t>
                </a:r>
              </a:p>
            </p:txBody>
          </p:sp>
          <p:sp>
            <p:nvSpPr>
              <p:cNvPr id="160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5653891" y="2421112"/>
                <a:ext cx="630499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Electron</a:t>
                </a:r>
                <a:endParaRPr lang="en-US" sz="1200" b="1" baseline="300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Source</a:t>
                </a:r>
                <a:endParaRPr lang="en-US" sz="1200" b="1" baseline="300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Text Box 296"/>
              <p:cNvSpPr txBox="1">
                <a:spLocks noChangeArrowheads="1"/>
              </p:cNvSpPr>
              <p:nvPr/>
            </p:nvSpPr>
            <p:spPr bwMode="auto">
              <a:xfrm>
                <a:off x="7216836" y="2713212"/>
                <a:ext cx="649445" cy="3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Energy</a:t>
                </a:r>
              </a:p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+mn-lt"/>
                    <a:cs typeface="Times New Roman" panose="02020603050405020304" pitchFamily="18" charset="0"/>
                  </a:rPr>
                  <a:t>Analyzer</a:t>
                </a:r>
              </a:p>
            </p:txBody>
          </p:sp>
          <p:sp>
            <p:nvSpPr>
              <p:cNvPr id="162" name="AutoShape 14"/>
              <p:cNvSpPr>
                <a:spLocks noChangeAspect="1" noChangeArrowheads="1"/>
              </p:cNvSpPr>
              <p:nvPr/>
            </p:nvSpPr>
            <p:spPr bwMode="auto">
              <a:xfrm rot="8037489">
                <a:off x="4607066" y="2929905"/>
                <a:ext cx="85725" cy="201613"/>
              </a:xfrm>
              <a:prstGeom prst="can">
                <a:avLst>
                  <a:gd name="adj" fmla="val 24738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63" name="AutoShape 304"/>
              <p:cNvSpPr>
                <a:spLocks noChangeArrowheads="1"/>
              </p:cNvSpPr>
              <p:nvPr/>
            </p:nvSpPr>
            <p:spPr bwMode="auto">
              <a:xfrm rot="-2759751">
                <a:off x="4685647" y="3070399"/>
                <a:ext cx="90488" cy="77788"/>
              </a:xfrm>
              <a:custGeom>
                <a:avLst/>
                <a:gdLst>
                  <a:gd name="T0" fmla="*/ 331693 w 21600"/>
                  <a:gd name="T1" fmla="*/ 140069 h 21600"/>
                  <a:gd name="T2" fmla="*/ 189539 w 21600"/>
                  <a:gd name="T3" fmla="*/ 280138 h 21600"/>
                  <a:gd name="T4" fmla="*/ 47385 w 21600"/>
                  <a:gd name="T5" fmla="*/ 140069 h 21600"/>
                  <a:gd name="T6" fmla="*/ 18953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64" name="Line 305"/>
              <p:cNvSpPr>
                <a:spLocks noChangeShapeType="1"/>
              </p:cNvSpPr>
              <p:nvPr/>
            </p:nvSpPr>
            <p:spPr bwMode="auto">
              <a:xfrm>
                <a:off x="6862110" y="3195812"/>
                <a:ext cx="204787" cy="2047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65" name="Rectangle 306"/>
              <p:cNvSpPr>
                <a:spLocks noChangeArrowheads="1"/>
              </p:cNvSpPr>
              <p:nvPr/>
            </p:nvSpPr>
            <p:spPr bwMode="auto">
              <a:xfrm rot="2832155">
                <a:off x="6901797" y="3249787"/>
                <a:ext cx="92075" cy="1174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66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6776385" y="3198987"/>
                <a:ext cx="284162" cy="2841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+mn-lt"/>
                </a:endParaRPr>
              </a:p>
            </p:txBody>
          </p:sp>
          <p:pic>
            <p:nvPicPr>
              <p:cNvPr id="167" name="Picture 81" descr="greysphere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 rot="1196442">
                <a:off x="6439835" y="4213399"/>
                <a:ext cx="134937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110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5165072" y="4108624"/>
                <a:ext cx="1365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9" name="Group 107"/>
              <p:cNvGrpSpPr>
                <a:grpSpLocks noChangeAspect="1"/>
              </p:cNvGrpSpPr>
              <p:nvPr/>
            </p:nvGrpSpPr>
            <p:grpSpPr bwMode="auto">
              <a:xfrm>
                <a:off x="5115860" y="4161012"/>
                <a:ext cx="85725" cy="68262"/>
                <a:chOff x="329" y="1480"/>
                <a:chExt cx="189" cy="167"/>
              </a:xfrm>
            </p:grpSpPr>
            <p:pic>
              <p:nvPicPr>
                <p:cNvPr id="172" name="Picture 108" descr="greensphere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 rot="-4203558">
                  <a:off x="350" y="1480"/>
                  <a:ext cx="16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3" name="Picture 109" descr="redsphere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 rot="-4203558">
                  <a:off x="329" y="1515"/>
                  <a:ext cx="84" cy="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0" name="Picture 111" descr="greysphere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1196442">
                <a:off x="5042835" y="4148312"/>
                <a:ext cx="136525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78" descr="greysphere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 rot="1196442">
                <a:off x="5225397" y="4202287"/>
                <a:ext cx="13493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9" name="TextBox 98"/>
            <p:cNvSpPr txBox="1"/>
            <p:nvPr/>
          </p:nvSpPr>
          <p:spPr>
            <a:xfrm>
              <a:off x="7176451" y="3620677"/>
              <a:ext cx="1158419" cy="335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&lt; 10</a:t>
              </a:r>
              <a:r>
                <a:rPr lang="en-US" sz="1800" baseline="300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-8</a:t>
              </a:r>
              <a:r>
                <a:rPr lang="en-US" sz="18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 Torr</a:t>
              </a:r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668708" y="1173544"/>
            <a:ext cx="3353767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Typical EBID Experiment</a:t>
            </a:r>
            <a:endParaRPr lang="en-US" sz="2000" dirty="0">
              <a:solidFill>
                <a:srgbClr val="0F13B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3" name="TextBox 5"/>
          <p:cNvSpPr txBox="1">
            <a:spLocks noChangeArrowheads="1"/>
          </p:cNvSpPr>
          <p:nvPr/>
        </p:nvSpPr>
        <p:spPr bwMode="auto">
          <a:xfrm>
            <a:off x="435350" y="4442725"/>
            <a:ext cx="483723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600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Constant partial pressure of precursor </a:t>
            </a:r>
            <a:endParaRPr lang="en-US" sz="1600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Substrate at room temperature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Focused electron beam (20 – 200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KeV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Size scale: ~ nm</a:t>
            </a:r>
            <a:r>
              <a:rPr lang="en-US" sz="1600" baseline="30000" dirty="0" smtClean="0">
                <a:latin typeface="+mn-lt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Analytical techniques: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SEM, 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EDX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Information obtained:  composition and</a:t>
            </a:r>
          </a:p>
          <a:p>
            <a:pPr eaLnBrk="1" hangingPunct="1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 dimensions of deposited structure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780894" y="1860892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~10</a:t>
            </a:r>
            <a:r>
              <a:rPr lang="en-US" sz="1800" baseline="30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-5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Torr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4790192" y="1173544"/>
            <a:ext cx="396307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UHV Surface Science Approach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43709" y="152400"/>
            <a:ext cx="8407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F13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by UHV Surface Science</a:t>
            </a:r>
            <a:endParaRPr lang="en-US" sz="3200" b="1" dirty="0">
              <a:solidFill>
                <a:srgbClr val="0F13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625918" y="4288836"/>
            <a:ext cx="424346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Graphic (and Experiments): Howard Fairbrother</a:t>
            </a:r>
            <a:endParaRPr lang="en-US" sz="1400" b="1" dirty="0">
              <a:solidFill>
                <a:srgbClr val="0F13B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262910" y="6325746"/>
            <a:ext cx="1881090" cy="6084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4" name="TextBox 6"/>
          <p:cNvSpPr txBox="1">
            <a:spLocks noChangeArrowheads="1"/>
          </p:cNvSpPr>
          <p:nvPr/>
        </p:nvSpPr>
        <p:spPr bwMode="auto">
          <a:xfrm>
            <a:off x="4440298" y="4442725"/>
            <a:ext cx="45672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Fixed initial coverage of precursor 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molecules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Substrate cooled to &lt; 200K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Defocused low energy electron beam (0.5 </a:t>
            </a:r>
            <a:r>
              <a:rPr lang="en-US" sz="1600" dirty="0" err="1" smtClean="0">
                <a:latin typeface="+mn-lt"/>
                <a:cs typeface="Times New Roman" panose="02020603050405020304" pitchFamily="18" charset="0"/>
              </a:rPr>
              <a:t>KeV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Size scale:  ~ cm</a:t>
            </a:r>
            <a:r>
              <a:rPr lang="en-US" sz="1600" baseline="30000" dirty="0" smtClean="0">
                <a:latin typeface="+mn-lt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Analytical techniques: XPS, MS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Information obtained: kinetic and mechanistic </a:t>
            </a:r>
          </a:p>
          <a:p>
            <a:pPr fontAlgn="base"/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 details of precursor decomposition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4440298" y="5943600"/>
            <a:ext cx="4297714" cy="5612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6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15239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Screening by UHV Surface Science: </a:t>
            </a:r>
            <a:r>
              <a:rPr lang="en-US" sz="3200" b="1" i="1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cis</a:t>
            </a:r>
            <a:r>
              <a:rPr lang="en-US" sz="3200" b="1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-PtCl</a:t>
            </a:r>
            <a:r>
              <a:rPr lang="en-US" sz="3200" b="1" baseline="-25000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(CO)</a:t>
            </a:r>
            <a:r>
              <a:rPr lang="en-US" sz="3200" b="1" baseline="-25000" dirty="0" smtClean="0">
                <a:solidFill>
                  <a:srgbClr val="0F13B1"/>
                </a:solidFill>
                <a:latin typeface="+mn-lt"/>
                <a:cs typeface="Times New Roman" panose="02020603050405020304" pitchFamily="18" charset="0"/>
              </a:rPr>
              <a:t>2</a:t>
            </a:r>
            <a:endParaRPr lang="en-US" sz="3200" b="1" baseline="-25000" dirty="0">
              <a:solidFill>
                <a:srgbClr val="0F13B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4777" y="2885174"/>
            <a:ext cx="1822970" cy="1919875"/>
            <a:chOff x="484035" y="3902311"/>
            <a:chExt cx="1822970" cy="1919875"/>
          </a:xfrm>
        </p:grpSpPr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35" y="5124858"/>
              <a:ext cx="1822970" cy="69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1182479" y="3902311"/>
              <a:ext cx="649224" cy="1045613"/>
              <a:chOff x="857867" y="4250976"/>
              <a:chExt cx="649224" cy="1045613"/>
            </a:xfrm>
            <a:solidFill>
              <a:srgbClr val="FF6600"/>
            </a:solidFill>
          </p:grpSpPr>
          <p:sp>
            <p:nvSpPr>
              <p:cNvPr id="45" name="Up Arrow 44"/>
              <p:cNvSpPr/>
              <p:nvPr/>
            </p:nvSpPr>
            <p:spPr>
              <a:xfrm>
                <a:off x="857867" y="4250976"/>
                <a:ext cx="649224" cy="1045613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30079" y="4602378"/>
                <a:ext cx="310896" cy="307777"/>
              </a:xfrm>
              <a:prstGeom prst="rect">
                <a:avLst/>
              </a:prstGeom>
              <a:grpFill/>
            </p:spPr>
            <p:txBody>
              <a:bodyPr wrap="square" lIns="54864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e</a:t>
                </a:r>
                <a:r>
                  <a:rPr lang="en-US" sz="1400" baseline="30000" dirty="0" smtClean="0">
                    <a:solidFill>
                      <a:schemeClr val="bg1"/>
                    </a:solidFill>
                    <a:latin typeface="+mn-lt"/>
                  </a:rPr>
                  <a:t>-</a:t>
                </a:r>
                <a:endParaRPr lang="en-US" sz="1400" baseline="30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16555"/>
          <a:stretch/>
        </p:blipFill>
        <p:spPr>
          <a:xfrm>
            <a:off x="2590800" y="1211580"/>
            <a:ext cx="6163898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6452800"/>
            <a:ext cx="573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Spencer, Wu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McElwee-White,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Fairbrother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Am. Chem. Soc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9172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609600"/>
            <a:ext cx="82296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of metal nitride films as diffusion barriers for integrated circuits</a:t>
            </a:r>
            <a: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514" y="2590800"/>
            <a:ext cx="759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work with Tim Anderson (UF/UMass Chemical Engineering)</a:t>
            </a:r>
            <a:endParaRPr lang="en-US"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3505200"/>
            <a:ext cx="75438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of metal oxide films as hole injection layers for Organic Light Emitting Diodes (OLEDs)</a:t>
            </a:r>
            <a:r>
              <a:rPr lang="en-US" sz="7200" kern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kern="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kern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5715000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work with Tim Anderson (UF/UMass Chemical Engineering) </a:t>
            </a:r>
          </a:p>
          <a:p>
            <a:pPr algn="ctr"/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Roman </a:t>
            </a:r>
            <a:r>
              <a:rPr lang="en-US" sz="1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Korotkov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Arkema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2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u/Pt slides 8/00">
  <a:themeElements>
    <a:clrScheme name="Ru/Pt slides 8/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Ru/Pt slides 8/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/Pt slides 8/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/Pt slides 8/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/Pt slides 8/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/Pt slides 8/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/Pt slides 8/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/Pt slides 8/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657</Words>
  <Application>Microsoft Macintosh PowerPoint</Application>
  <PresentationFormat>On-screen Show (4:3)</PresentationFormat>
  <Paragraphs>130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Ru/Pt slides 8/00</vt:lpstr>
      <vt:lpstr>Office Theme</vt:lpstr>
      <vt:lpstr>CS ChemDraw Drawing</vt:lpstr>
      <vt:lpstr>Organometallic Precursors for the Deposition of Inorganic Materials</vt:lpstr>
      <vt:lpstr>PowerPoint Presentation</vt:lpstr>
      <vt:lpstr>What Do We Do?</vt:lpstr>
      <vt:lpstr>Projects</vt:lpstr>
      <vt:lpstr>EBID of metal nanostructures </vt:lpstr>
      <vt:lpstr>Precursor Development:  cis-Pt(CO)2Cl2</vt:lpstr>
      <vt:lpstr>PowerPoint Presentation</vt:lpstr>
      <vt:lpstr>PowerPoint Presentation</vt:lpstr>
      <vt:lpstr>CVD of metal nitride films as diffusion barriers for integrated circuits </vt:lpstr>
      <vt:lpstr>Screening of CVD Precursors</vt:lpstr>
      <vt:lpstr>Photoassisted CVD for metallization on organic electronics  </vt:lpstr>
      <vt:lpstr>Precursor Development:  CpRu(CO)2Me</vt:lpstr>
      <vt:lpstr>Current Research Group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Lisa McElwee-White</dc:creator>
  <cp:lastModifiedBy>Gréta Björk Kristjánsdóttir</cp:lastModifiedBy>
  <cp:revision>829</cp:revision>
  <cp:lastPrinted>2001-06-26T20:55:23Z</cp:lastPrinted>
  <dcterms:created xsi:type="dcterms:W3CDTF">2000-08-03T19:14:43Z</dcterms:created>
  <dcterms:modified xsi:type="dcterms:W3CDTF">2016-11-29T13:37:41Z</dcterms:modified>
</cp:coreProperties>
</file>